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12192000"/>
  <p:notesSz cx="6858000" cy="9144000"/>
  <p:embeddedFontLst>
    <p:embeddedFont>
      <p:font typeface="Helvetica Neue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B19AE4-84CC-48C7-997C-6FD979F8A335}">
  <a:tblStyle styleId="{48B19AE4-84CC-48C7-997C-6FD979F8A3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8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e1a629e51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ae1a629e51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e1a629e51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ae1a629e51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e1a629e51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ae1a629e51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e1a629e51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ae1a629e51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e1a629e51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ae1a629e51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1a629e51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ae1a629e51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e1a629e51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ae1a629e51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1a629e51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ae1a629e51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e1a629e51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ae1a629e51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e1a629e51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ae1a629e51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0b06d6df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2a0b06d6df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e1a629e51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ae1a629e51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e1a629e51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ae1a629e51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e1a629e51_1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ae1a629e51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e1a629e51_0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ae1a629e51_0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e1a629e51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ae1a629e51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e1a629e51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2ae1a629e51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1a629e51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ae1a629e51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e1a629e51_0_3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2ae1a629e51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e1a629e51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ae1a629e51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e1a629e51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2ae1a629e51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e1a629e51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2ae1a629e51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e1a629e51_0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2ae1a629e51_0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e1a629e51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2ae1a629e51_0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e1a629e51_0_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g2ae1a629e51_0_5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e1a629e51_0_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2ae1a629e51_0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e1a629e51_1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2ae1a629e51_1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e1a629e51_0_7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2ae1a629e51_0_7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ae1a629e51_1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2ae1a629e51_1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e1a629e51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2ae1a629e51_0_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e1a629e51_1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2ae1a629e51_1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e1a629e51_0_5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2ae1a629e51_0_5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e1a629e51_1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ae1a629e51_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e1a629e51_0_7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2ae1a629e51_0_7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ae1a629e51_0_8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ae1a629e51_0_8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ae1a629e51_0_7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2ae1a629e51_0_7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e1a629e51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2ae1a629e51_0_8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ae1a629e51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2ae1a629e51_0_7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e1a629e51_0_5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2ae1a629e51_0_5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ae1a629e51_0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2ae1a629e51_0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e1a629e51_0_6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2ae1a629e51_0_6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e1a629e51_0_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2ae1a629e51_0_6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ae1a629e51_0_6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2ae1a629e51_0_6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0b06d6df4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a0b06d6df4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e1a629e51_1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2ae1a629e51_1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ae1a629e51_0_8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2ae1a629e51_0_8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ae1a629e51_0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g2ae1a629e51_0_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ae1a629e51_0_7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2ae1a629e51_0_7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ae1a629e51_0_8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2ae1a629e51_0_8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ae1a629e51_0_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2ae1a629e51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e1a629e51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g2ae1a629e51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ae1a629e51_1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2ae1a629e51_1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e1a629e51_1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g2ae1a629e51_1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e1a629e51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ae1a629e51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e1a629e51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ae1a629e51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ae1a629e51_0_10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2ae1a629e51_0_10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1a629e5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ae1a629e5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1a629e51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ae1a629e51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e1a629e51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2ae1a629e51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61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29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hyperlink" Target="https://v.daum.net/v/20220814214351423" TargetMode="External"/><Relationship Id="rId5" Type="http://schemas.openxmlformats.org/officeDocument/2006/relationships/hyperlink" Target="https://v.daum.net/v/20220814214351423" TargetMode="External"/><Relationship Id="rId6" Type="http://schemas.openxmlformats.org/officeDocument/2006/relationships/image" Target="../media/image59.jpg"/><Relationship Id="rId7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>
            <a:alpha val="61176"/>
          </a:srgbClr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4294967295" type="ctrTitle"/>
          </p:nvPr>
        </p:nvSpPr>
        <p:spPr>
          <a:xfrm>
            <a:off x="-75" y="3092525"/>
            <a:ext cx="121920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E5A5F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아이펠 </a:t>
            </a:r>
            <a:r>
              <a:rPr b="1" lang="en-US" sz="72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DLthon </a:t>
            </a:r>
            <a:r>
              <a:rPr b="1" i="0" lang="en-US" sz="59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코어</a:t>
            </a:r>
            <a:r>
              <a:rPr b="1" i="0" lang="en-US" sz="72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400" u="none" cap="none" strike="noStrike">
              <a:solidFill>
                <a:srgbClr val="FFCD0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50;p11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FFCD0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1" name="Google Shape;51;p11"/>
          <p:cNvSpPr txBox="1"/>
          <p:nvPr/>
        </p:nvSpPr>
        <p:spPr>
          <a:xfrm>
            <a:off x="291517" y="1849370"/>
            <a:ext cx="110706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E5A5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해파리</a:t>
            </a:r>
            <a:r>
              <a:rPr b="1" i="0" lang="en-US" sz="24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4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r>
              <a:rPr b="1" i="0" lang="en-US" sz="24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b="1" i="0" sz="1400" u="none" cap="none" strike="noStrike">
              <a:solidFill>
                <a:srgbClr val="FFCD0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/>
        </p:nvSpPr>
        <p:spPr>
          <a:xfrm>
            <a:off x="7454875" y="4541225"/>
            <a:ext cx="510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JellyBob</a:t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Barrel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019805" cy="56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698650" y="5600025"/>
            <a:ext cx="31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반 투명하고 머리 하단에 파란색 고리로 되어있다. 촉수가 대체로 두껍다.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3962200" y="937700"/>
            <a:ext cx="6048900" cy="5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Blue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048901" cy="5618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698650" y="5568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투명하며 대체적으로 파란색을 띄는 거 같다. 촉수도 여러 개가 있다.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3962200" y="937700"/>
            <a:ext cx="6048900" cy="5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Compass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174272" cy="56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698650" y="47586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투명하고 뾰족한 무늬를 가지고 있으며 머리 하단부에 붉은 점들이 고르게 분포되어있다. 촉수가 대체로 길며 옆으로는 가느다란 촉수들이 여러 개가 있다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Lion’s mane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350" y="937700"/>
            <a:ext cx="6322632" cy="5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698650" y="4885725"/>
            <a:ext cx="32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투명하고 색은 붉은 색 계열을 띄고 있다. 촉수가 사자 갈기 마냥 많은 것이 특징이다.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98650" y="2124575"/>
            <a:ext cx="62421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875" y="923763"/>
            <a:ext cx="6156253" cy="5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571325" y="2597500"/>
            <a:ext cx="547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Mauve stinger’s  jellyfish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004225" y="5369000"/>
            <a:ext cx="34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투명하며 점박이 무늬를 가지고 있다. 메인 촉수 (두께감 있음) 옆에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서브 촉수(얇고 길다)들이 달려있다.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86525" y="1102600"/>
            <a:ext cx="913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데이터 준비하기	</a:t>
            </a:r>
            <a:endParaRPr sz="21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sz="2300"/>
          </a:p>
          <a:p>
            <a:pPr indent="-3619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과학적 탐구	</a:t>
            </a:r>
            <a:endParaRPr sz="2100"/>
          </a:p>
        </p:txBody>
      </p:sp>
      <p:sp>
        <p:nvSpPr>
          <p:cNvPr id="240" name="Google Shape;240;p2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25"/>
          <p:cNvGrpSpPr/>
          <p:nvPr/>
        </p:nvGrpSpPr>
        <p:grpSpPr>
          <a:xfrm>
            <a:off x="368500" y="2752725"/>
            <a:ext cx="11586649" cy="3145750"/>
            <a:chOff x="368500" y="2752725"/>
            <a:chExt cx="11586649" cy="3145750"/>
          </a:xfrm>
        </p:grpSpPr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8500" y="2752725"/>
              <a:ext cx="11586649" cy="314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5"/>
            <p:cNvSpPr txBox="1"/>
            <p:nvPr/>
          </p:nvSpPr>
          <p:spPr>
            <a:xfrm>
              <a:off x="3611125" y="5186550"/>
              <a:ext cx="3951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게</a:t>
              </a:r>
              <a:endParaRPr sz="1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</a:t>
            </a:r>
            <a:r>
              <a:rPr lang="en-US" sz="2000"/>
              <a:t>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254" name="Google Shape;254;p2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883475" y="1977825"/>
            <a:ext cx="91380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train, valid, test 비율 등 시각화해보니</a:t>
            </a:r>
            <a:endParaRPr sz="21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validation data 비중이 4%</a:t>
            </a:r>
            <a:r>
              <a:rPr lang="en-US" sz="2100"/>
              <a:t>로 매우 적음</a:t>
            </a:r>
            <a:endParaRPr sz="2100"/>
          </a:p>
          <a:p>
            <a:pPr indent="4572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👉  train, validation data 합친 뒤</a:t>
            </a:r>
            <a:endParaRPr b="1" sz="2100"/>
          </a:p>
          <a:p>
            <a:pPr indent="4572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👉 </a:t>
            </a:r>
            <a:r>
              <a:rPr b="1" lang="en-US" sz="2100"/>
              <a:t> train : validation = 8:2 로 맞춤</a:t>
            </a:r>
            <a:endParaRPr b="1" sz="2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0" y="3976075"/>
            <a:ext cx="5306660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150" y="3976075"/>
            <a:ext cx="5285677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1198200" y="1964500"/>
            <a:ext cx="9795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미니배치</a:t>
            </a:r>
            <a:r>
              <a:rPr lang="en-US" sz="2000">
                <a:solidFill>
                  <a:schemeClr val="dk1"/>
                </a:solidFill>
              </a:rPr>
              <a:t>로 작업하기 위한</a:t>
            </a:r>
            <a:r>
              <a:rPr b="1" lang="en-US" sz="2000">
                <a:solidFill>
                  <a:schemeClr val="dk1"/>
                </a:solidFill>
              </a:rPr>
              <a:t> tf.data 인스턴스</a:t>
            </a:r>
            <a:r>
              <a:rPr lang="en-US" sz="2000">
                <a:solidFill>
                  <a:schemeClr val="dk1"/>
                </a:solidFill>
              </a:rPr>
              <a:t>를 만들기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GPU의 성능을 더 효과적으로 활용하여 모델 학습, 속도 향상을 위해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다양한 형태로 변형하여 활용하기 위해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데이터셋 형태로 변형해줍니다.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225" y="3339950"/>
            <a:ext cx="9067874" cy="31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362200" y="19799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386525" y="2037650"/>
            <a:ext cx="9795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Data Labeling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282" name="Google Shape;282;p28"/>
          <p:cNvGraphicFramePr/>
          <p:nvPr/>
        </p:nvGraphicFramePr>
        <p:xfrm>
          <a:off x="510300" y="254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{48B19AE4-84CC-48C7-997C-6FD979F8A335}</a:tableStyleId>
              </a:tblPr>
              <a:tblGrid>
                <a:gridCol w="1568700"/>
                <a:gridCol w="1568700"/>
                <a:gridCol w="1568700"/>
                <a:gridCol w="1568700"/>
                <a:gridCol w="1568700"/>
                <a:gridCol w="1568700"/>
                <a:gridCol w="1568700"/>
              </a:tblGrid>
              <a:tr h="74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barrel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blue 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compass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lions mane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mauve stinger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Moon 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36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Label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83" name="Google Shape;2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300" y="3828175"/>
            <a:ext cx="6274799" cy="275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7506850" y="4334325"/>
            <a:ext cx="4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&gt;&gt; </a:t>
            </a:r>
            <a:r>
              <a:rPr lang="en-US" sz="2000">
                <a:solidFill>
                  <a:schemeClr val="dk1"/>
                </a:solidFill>
              </a:rPr>
              <a:t>Data Labeling 하</a:t>
            </a:r>
            <a:r>
              <a:rPr lang="en-US" sz="2000">
                <a:solidFill>
                  <a:schemeClr val="dk1"/>
                </a:solidFill>
              </a:rPr>
              <a:t>는 함수 구현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5" y="3114301"/>
            <a:ext cx="10958499" cy="31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1198200" y="2024600"/>
            <a:ext cx="9795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Resize 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224*224*3으로 이미지 사이즈 통일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</a:t>
            </a:r>
            <a:r>
              <a:rPr lang="en-US" sz="2000"/>
              <a:t>데이터 전처리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1974000" y="1731725"/>
            <a:ext cx="81702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Classfication</a:t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3072433" y="3615683"/>
            <a:ext cx="60471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난이도: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★</a:t>
            </a:r>
            <a:r>
              <a:rPr lang="en-US" sz="2000">
                <a:solidFill>
                  <a:srgbClr val="FF0000"/>
                </a:solidFill>
              </a:rPr>
              <a:t>★★★★</a:t>
            </a:r>
            <a:b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장르: 데이터, EDA,</a:t>
            </a:r>
            <a:r>
              <a:rPr lang="en-US" sz="2000">
                <a:solidFill>
                  <a:srgbClr val="404040"/>
                </a:solidFill>
              </a:rPr>
              <a:t> CV, 분류</a:t>
            </a:r>
            <a:endParaRPr b="0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8"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93" y="-1212582"/>
            <a:ext cx="1266787" cy="8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0" y="2826550"/>
            <a:ext cx="9665001" cy="3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1281425" y="1977825"/>
            <a:ext cx="9795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train, validation datasets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이미지 리사이즈 결과, 레이블 확인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550" y="2930625"/>
            <a:ext cx="5208999" cy="30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75" y="2303200"/>
            <a:ext cx="9000814" cy="41130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386525" y="1102600"/>
            <a:ext cx="982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 - 데이</a:t>
            </a:r>
            <a:r>
              <a:rPr lang="en-US" sz="2000"/>
              <a:t>터 증강</a:t>
            </a:r>
            <a:endParaRPr sz="20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데이터셋이 매우 작아 좌우 반전, 채도 조정, 90도 단위의 회전을 적용한 데이터 증강을 실행</a:t>
            </a:r>
            <a:endParaRPr sz="1800"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88" y="2511500"/>
            <a:ext cx="10636026" cy="36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386525" y="1102600"/>
            <a:ext cx="913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 - 배</a:t>
            </a:r>
            <a:r>
              <a:rPr lang="en-US" sz="2000"/>
              <a:t>치 데이터셋 만들기</a:t>
            </a:r>
            <a:endParaRPr sz="20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전처리 완료 후 train, validation, test batch data 만들기</a:t>
            </a:r>
            <a:endParaRPr sz="1800"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wandb 활용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838200"/>
            <a:ext cx="7374599" cy="60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25" y="4423025"/>
            <a:ext cx="8558001" cy="12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4800600" y="838200"/>
            <a:ext cx="6619800" cy="895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33"/>
          <p:cNvCxnSpPr/>
          <p:nvPr/>
        </p:nvCxnSpPr>
        <p:spPr>
          <a:xfrm flipH="1" rot="10800000">
            <a:off x="4210050" y="1505025"/>
            <a:ext cx="638100" cy="5619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3"/>
          <p:cNvCxnSpPr/>
          <p:nvPr/>
        </p:nvCxnSpPr>
        <p:spPr>
          <a:xfrm flipH="1" rot="10800000">
            <a:off x="3686175" y="5534025"/>
            <a:ext cx="266700" cy="4494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3"/>
          <p:cNvCxnSpPr/>
          <p:nvPr/>
        </p:nvCxnSpPr>
        <p:spPr>
          <a:xfrm flipH="1" rot="10800000">
            <a:off x="4581525" y="5534025"/>
            <a:ext cx="266700" cy="4494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3800475" y="5534025"/>
            <a:ext cx="1695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</a:t>
            </a:r>
            <a:r>
              <a:rPr lang="en-US" sz="2100">
                <a:solidFill>
                  <a:schemeClr val="dk1"/>
                </a:solidFill>
              </a:rPr>
              <a:t>.  모델 구현 </a:t>
            </a:r>
            <a:r>
              <a:rPr lang="en-US" sz="2100">
                <a:solidFill>
                  <a:schemeClr val="dk1"/>
                </a:solidFill>
              </a:rPr>
              <a:t>및 훈련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7800" r="0" t="0"/>
          <a:stretch/>
        </p:blipFill>
        <p:spPr>
          <a:xfrm>
            <a:off x="481925" y="1925025"/>
            <a:ext cx="6618500" cy="39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5">
            <a:alphaModFix/>
          </a:blip>
          <a:srcRect b="0" l="7791" r="0" t="0"/>
          <a:stretch/>
        </p:blipFill>
        <p:spPr>
          <a:xfrm>
            <a:off x="3480250" y="3757475"/>
            <a:ext cx="8418735" cy="277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김양희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 rotWithShape="1">
          <a:blip r:embed="rId4">
            <a:alphaModFix/>
          </a:blip>
          <a:srcRect b="28438" l="0" r="0" t="0"/>
          <a:stretch/>
        </p:blipFill>
        <p:spPr>
          <a:xfrm>
            <a:off x="1354700" y="2132325"/>
            <a:ext cx="7030199" cy="43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150" y="2132325"/>
            <a:ext cx="5281799" cy="4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이슬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344" y="2049100"/>
            <a:ext cx="7275132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9197800" y="5886450"/>
            <a:ext cx="292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VGG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이승환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50" y="1992450"/>
            <a:ext cx="8841449" cy="45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전민규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976525" y="1585125"/>
            <a:ext cx="417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4명의 개인 기록들 중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가장 성능이 좋았던 모델을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베이스 모델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로 선정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3</a:t>
            </a:r>
            <a:r>
              <a:rPr lang="en-US" sz="2100">
                <a:solidFill>
                  <a:schemeClr val="dk1"/>
                </a:solidFill>
              </a:rPr>
              <a:t>. </a:t>
            </a:r>
            <a:r>
              <a:rPr lang="en-US" sz="2100">
                <a:solidFill>
                  <a:schemeClr val="dk1"/>
                </a:solidFill>
              </a:rPr>
              <a:t>모델 평가 및 베이스모델 선정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75" y="3174424"/>
            <a:ext cx="9138000" cy="2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998" y="909825"/>
            <a:ext cx="5905276" cy="5845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8"/>
          <p:cNvSpPr txBox="1"/>
          <p:nvPr/>
        </p:nvSpPr>
        <p:spPr>
          <a:xfrm>
            <a:off x="7440388" y="396875"/>
            <a:ext cx="24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CNN Model</a:t>
            </a:r>
            <a:endParaRPr b="1" sz="28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</a:t>
            </a:r>
            <a:r>
              <a:rPr lang="en-US" sz="2100">
                <a:solidFill>
                  <a:schemeClr val="dk1"/>
                </a:solidFill>
              </a:rPr>
              <a:t>.  성능향</a:t>
            </a:r>
            <a:r>
              <a:rPr lang="en-US" sz="2100">
                <a:solidFill>
                  <a:schemeClr val="dk1"/>
                </a:solidFill>
              </a:rPr>
              <a:t>상 시도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1436200" y="2141850"/>
            <a:ext cx="52953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학습률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배치사이즈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kernel size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6603850" y="2141850"/>
            <a:ext cx="48459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수정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layer node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filter수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386525" y="1102600"/>
            <a:ext cx="9138000" cy="5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목차</a:t>
            </a:r>
            <a:endParaRPr b="1" sz="1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팀 구성 및 역할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프로젝트 수행 절차 및 방법 </a:t>
            </a:r>
            <a:br>
              <a:rPr b="1" lang="en-US" sz="1900">
                <a:solidFill>
                  <a:schemeClr val="dk1"/>
                </a:solidFill>
              </a:rPr>
            </a:br>
            <a:r>
              <a:rPr b="1" lang="en-US" sz="1900">
                <a:solidFill>
                  <a:schemeClr val="dk1"/>
                </a:solidFill>
              </a:rPr>
              <a:t>- </a:t>
            </a:r>
            <a:r>
              <a:rPr lang="en-US" sz="1500">
                <a:solidFill>
                  <a:schemeClr val="dk1"/>
                </a:solidFill>
              </a:rPr>
              <a:t>팀 목표, 일정, Task 관리</a:t>
            </a:r>
            <a:br>
              <a:rPr b="1" lang="en-US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프로젝트 수행 결과</a:t>
            </a:r>
            <a:endParaRPr b="1" sz="19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데이터 준비하기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살펴보기 : 특징, 개수 등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전처리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시각화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모델 구현 </a:t>
            </a:r>
            <a:r>
              <a:rPr lang="en-US" sz="1100">
                <a:solidFill>
                  <a:schemeClr val="dk1"/>
                </a:solidFill>
              </a:rPr>
              <a:t>및 훈련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W&amp;B 활용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모델 평가 </a:t>
            </a:r>
            <a:r>
              <a:rPr lang="en-US" sz="1100">
                <a:solidFill>
                  <a:schemeClr val="dk1"/>
                </a:solidFill>
              </a:rPr>
              <a:t>및 베이스모델 선정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결과 확인(시각화) 및 분석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성능 향상 시도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제</a:t>
            </a:r>
            <a:r>
              <a:rPr lang="en-US" sz="1100">
                <a:solidFill>
                  <a:schemeClr val="dk1"/>
                </a:solidFill>
              </a:rPr>
              <a:t>품화 시 응용분야 및 모델 분석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회고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188725" y="2101475"/>
            <a:ext cx="2448725" cy="43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386525" y="1102600"/>
            <a:ext cx="293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- 1)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50" name="Google Shape;450;p4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647608" y="2248863"/>
            <a:ext cx="19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배치사이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즈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16  ~  32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670517" y="3150338"/>
            <a:ext cx="19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커널사이즈 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2x2 , 3x3,  5x5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693425" y="4051813"/>
            <a:ext cx="191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model 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dense node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dropout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conv layer filter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2859738" y="308325"/>
            <a:ext cx="10524438" cy="6175700"/>
            <a:chOff x="2859738" y="308325"/>
            <a:chExt cx="10524438" cy="6175700"/>
          </a:xfrm>
        </p:grpSpPr>
        <p:pic>
          <p:nvPicPr>
            <p:cNvPr id="455" name="Google Shape;45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9738" y="1102588"/>
              <a:ext cx="9039225" cy="5095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6" name="Google Shape;456;p40"/>
            <p:cNvGrpSpPr/>
            <p:nvPr/>
          </p:nvGrpSpPr>
          <p:grpSpPr>
            <a:xfrm>
              <a:off x="2865275" y="308325"/>
              <a:ext cx="10518900" cy="6175700"/>
              <a:chOff x="2341400" y="301775"/>
              <a:chExt cx="10518900" cy="6175700"/>
            </a:xfrm>
          </p:grpSpPr>
          <p:sp>
            <p:nvSpPr>
              <p:cNvPr id="457" name="Google Shape;457;p40"/>
              <p:cNvSpPr txBox="1"/>
              <p:nvPr/>
            </p:nvSpPr>
            <p:spPr>
              <a:xfrm>
                <a:off x="7100600" y="2132338"/>
                <a:ext cx="5759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2341400" y="1679050"/>
                <a:ext cx="8896500" cy="392400"/>
              </a:xfrm>
              <a:prstGeom prst="rect">
                <a:avLst/>
              </a:prstGeom>
              <a:noFill/>
              <a:ln cap="flat" cmpd="sng" w="38100">
                <a:solidFill>
                  <a:srgbClr val="FFCD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" name="Google Shape;459;p40"/>
              <p:cNvCxnSpPr/>
              <p:nvPr/>
            </p:nvCxnSpPr>
            <p:spPr>
              <a:xfrm flipH="1">
                <a:off x="6248363" y="867750"/>
                <a:ext cx="292500" cy="973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D0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60" name="Google Shape;460;p40"/>
              <p:cNvSpPr txBox="1"/>
              <p:nvPr/>
            </p:nvSpPr>
            <p:spPr>
              <a:xfrm>
                <a:off x="6242825" y="301775"/>
                <a:ext cx="4625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base code</a:t>
                </a:r>
                <a:endParaRPr b="1" sz="2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7565725" y="1102538"/>
                <a:ext cx="13848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4265800" y="1118550"/>
                <a:ext cx="9048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5157917" y="1102593"/>
                <a:ext cx="12201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9760675" y="1163875"/>
                <a:ext cx="15462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5" name="Google Shape;4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150" y="1303860"/>
            <a:ext cx="9247351" cy="451591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- 2)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75" name="Google Shape;475;p4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5905751" y="1758939"/>
            <a:ext cx="6218748" cy="307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5745450" y="1267928"/>
            <a:ext cx="1214400" cy="455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7013502" y="1267925"/>
            <a:ext cx="1273200" cy="455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10516850" y="1267925"/>
            <a:ext cx="1531500" cy="455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41"/>
          <p:cNvGrpSpPr/>
          <p:nvPr/>
        </p:nvGrpSpPr>
        <p:grpSpPr>
          <a:xfrm>
            <a:off x="585150" y="2231288"/>
            <a:ext cx="1914900" cy="3116900"/>
            <a:chOff x="589150" y="3023988"/>
            <a:chExt cx="1914900" cy="3116900"/>
          </a:xfrm>
        </p:grpSpPr>
        <p:sp>
          <p:nvSpPr>
            <p:cNvPr id="481" name="Google Shape;481;p41"/>
            <p:cNvSpPr txBox="1"/>
            <p:nvPr/>
          </p:nvSpPr>
          <p:spPr>
            <a:xfrm>
              <a:off x="589150" y="3023988"/>
              <a:ext cx="1914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⬝ optimizer : </a:t>
              </a:r>
              <a:endParaRPr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rmsprop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sgd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adam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1"/>
            <p:cNvSpPr txBox="1"/>
            <p:nvPr/>
          </p:nvSpPr>
          <p:spPr>
            <a:xfrm>
              <a:off x="589150" y="4663388"/>
              <a:ext cx="1914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⬝ model : </a:t>
              </a:r>
              <a:endParaRPr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dense node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dropout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conv layer filter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1"/>
          <p:cNvSpPr/>
          <p:nvPr/>
        </p:nvSpPr>
        <p:spPr>
          <a:xfrm>
            <a:off x="6959850" y="3986763"/>
            <a:ext cx="647700" cy="554100"/>
          </a:xfrm>
          <a:prstGeom prst="ellipse">
            <a:avLst/>
          </a:prstGeom>
          <a:noFill/>
          <a:ln cap="flat" cmpd="sng" w="38100">
            <a:solidFill>
              <a:srgbClr val="FFCD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7013500" y="4872588"/>
            <a:ext cx="647700" cy="554100"/>
          </a:xfrm>
          <a:prstGeom prst="ellipse">
            <a:avLst/>
          </a:prstGeom>
          <a:noFill/>
          <a:ln cap="flat" cmpd="sng" w="38100">
            <a:solidFill>
              <a:srgbClr val="FFCD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1"/>
          <p:cNvCxnSpPr/>
          <p:nvPr/>
        </p:nvCxnSpPr>
        <p:spPr>
          <a:xfrm flipH="1">
            <a:off x="11715825" y="1647825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1"/>
          <p:cNvCxnSpPr/>
          <p:nvPr/>
        </p:nvCxnSpPr>
        <p:spPr>
          <a:xfrm flipH="1">
            <a:off x="11715825" y="2847975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1"/>
          <p:cNvCxnSpPr/>
          <p:nvPr/>
        </p:nvCxnSpPr>
        <p:spPr>
          <a:xfrm flipH="1">
            <a:off x="11715825" y="3800475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1"/>
          <p:cNvCxnSpPr/>
          <p:nvPr/>
        </p:nvCxnSpPr>
        <p:spPr>
          <a:xfrm flipH="1">
            <a:off x="11715825" y="4752975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9" name="Google Shape;4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2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Baseline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99" name="Google Shape;499;p4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5" y="1639775"/>
            <a:ext cx="4377601" cy="43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 rotWithShape="1">
          <a:blip r:embed="rId5">
            <a:alphaModFix/>
          </a:blip>
          <a:srcRect b="0" l="0" r="45139" t="0"/>
          <a:stretch/>
        </p:blipFill>
        <p:spPr>
          <a:xfrm>
            <a:off x="5024450" y="3494600"/>
            <a:ext cx="506357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 rotWithShape="1">
          <a:blip r:embed="rId5">
            <a:alphaModFix/>
          </a:blip>
          <a:srcRect b="0" l="55315" r="0" t="0"/>
          <a:stretch/>
        </p:blipFill>
        <p:spPr>
          <a:xfrm>
            <a:off x="7328100" y="1344200"/>
            <a:ext cx="41243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/>
          <p:nvPr/>
        </p:nvSpPr>
        <p:spPr>
          <a:xfrm>
            <a:off x="7381875" y="1876425"/>
            <a:ext cx="1305000" cy="476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Baseline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14" name="Google Shape;514;p4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43"/>
          <p:cNvPicPr preferRelativeResize="0"/>
          <p:nvPr/>
        </p:nvPicPr>
        <p:blipFill rotWithShape="1">
          <a:blip r:embed="rId4">
            <a:alphaModFix/>
          </a:blip>
          <a:srcRect b="2839" l="0" r="0" t="2839"/>
          <a:stretch/>
        </p:blipFill>
        <p:spPr>
          <a:xfrm>
            <a:off x="304800" y="1837208"/>
            <a:ext cx="11746575" cy="40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</a:t>
            </a:r>
            <a:r>
              <a:rPr b="1" lang="en-US" sz="2100">
                <a:solidFill>
                  <a:schemeClr val="dk1"/>
                </a:solidFill>
              </a:rPr>
              <a:t> 실</a:t>
            </a:r>
            <a:r>
              <a:rPr b="1" lang="en-US" sz="2100">
                <a:solidFill>
                  <a:schemeClr val="dk1"/>
                </a:solidFill>
              </a:rPr>
              <a:t>험 3.</a:t>
            </a:r>
            <a:r>
              <a:rPr b="1" lang="en-US" sz="2100">
                <a:solidFill>
                  <a:schemeClr val="dk1"/>
                </a:solidFill>
              </a:rPr>
              <a:t> model : </a:t>
            </a:r>
            <a:r>
              <a:rPr b="1" lang="en-US" sz="2100">
                <a:solidFill>
                  <a:schemeClr val="dk1"/>
                </a:solidFill>
              </a:rPr>
              <a:t>dense 16 → 255 , dropout 30%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6" name="Google Shape;526;p4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550" y="1751675"/>
            <a:ext cx="8417400" cy="469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44"/>
          <p:cNvCxnSpPr/>
          <p:nvPr/>
        </p:nvCxnSpPr>
        <p:spPr>
          <a:xfrm>
            <a:off x="2247900" y="5076825"/>
            <a:ext cx="2590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4"/>
          <p:cNvSpPr/>
          <p:nvPr/>
        </p:nvSpPr>
        <p:spPr>
          <a:xfrm>
            <a:off x="6438900" y="2771775"/>
            <a:ext cx="1752600" cy="294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0" name="Google Shape;530;p44"/>
          <p:cNvCxnSpPr/>
          <p:nvPr/>
        </p:nvCxnSpPr>
        <p:spPr>
          <a:xfrm flipH="1" rot="10800000">
            <a:off x="1571625" y="4962525"/>
            <a:ext cx="632100" cy="3810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44"/>
          <p:cNvSpPr txBox="1"/>
          <p:nvPr/>
        </p:nvSpPr>
        <p:spPr>
          <a:xfrm>
            <a:off x="8824800" y="2341450"/>
            <a:ext cx="3367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base와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커널 사이즈 2에서 3으로 변경하고,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모델 구조 변경함.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(dense node 16에서 255로, 드롭아웃 30% 적용).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65 → 80으로 상승!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</a:t>
            </a:r>
            <a:r>
              <a:rPr b="1" lang="en-US" sz="2100">
                <a:solidFill>
                  <a:schemeClr val="dk1"/>
                </a:solidFill>
              </a:rPr>
              <a:t> 실</a:t>
            </a:r>
            <a:r>
              <a:rPr b="1" lang="en-US" sz="2100">
                <a:solidFill>
                  <a:schemeClr val="dk1"/>
                </a:solidFill>
              </a:rPr>
              <a:t>험 3.</a:t>
            </a:r>
            <a:r>
              <a:rPr b="1" lang="en-US" sz="2100">
                <a:solidFill>
                  <a:schemeClr val="dk1"/>
                </a:solidFill>
              </a:rPr>
              <a:t> model : dense 16 → 255 , dropout 30%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41" name="Google Shape;541;p4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7400"/>
            <a:ext cx="11887201" cy="368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4.</a:t>
            </a:r>
            <a:r>
              <a:rPr b="1" lang="en-US" sz="2100">
                <a:solidFill>
                  <a:schemeClr val="dk1"/>
                </a:solidFill>
              </a:rPr>
              <a:t> kernel size 3x3 → 2x2 : 사이즈 축소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553" name="Google Shape;553;p46"/>
          <p:cNvGrpSpPr/>
          <p:nvPr/>
        </p:nvGrpSpPr>
        <p:grpSpPr>
          <a:xfrm>
            <a:off x="1468338" y="1439900"/>
            <a:ext cx="10653563" cy="5017475"/>
            <a:chOff x="1468338" y="1585125"/>
            <a:chExt cx="10653563" cy="5017475"/>
          </a:xfrm>
        </p:grpSpPr>
        <p:sp>
          <p:nvSpPr>
            <p:cNvPr id="554" name="Google Shape;554;p46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5" name="Google Shape;55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26275" y="1585125"/>
              <a:ext cx="8764899" cy="5017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6" name="Google Shape;556;p46"/>
            <p:cNvCxnSpPr/>
            <p:nvPr/>
          </p:nvCxnSpPr>
          <p:spPr>
            <a:xfrm>
              <a:off x="2188513" y="5753100"/>
              <a:ext cx="2916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Google Shape;557;p46"/>
            <p:cNvSpPr/>
            <p:nvPr/>
          </p:nvSpPr>
          <p:spPr>
            <a:xfrm>
              <a:off x="6579538" y="2886075"/>
              <a:ext cx="1752600" cy="2946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8" name="Google Shape;558;p46"/>
            <p:cNvCxnSpPr/>
            <p:nvPr/>
          </p:nvCxnSpPr>
          <p:spPr>
            <a:xfrm flipH="1" rot="10800000">
              <a:off x="1468338" y="5619750"/>
              <a:ext cx="632100" cy="3810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9" name="Google Shape;559;p46"/>
            <p:cNvSpPr/>
            <p:nvPr/>
          </p:nvSpPr>
          <p:spPr>
            <a:xfrm>
              <a:off x="6579538" y="2886075"/>
              <a:ext cx="1752600" cy="2946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3467100" y="4972050"/>
              <a:ext cx="483600" cy="4953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1" name="Google Shape;561;p46"/>
            <p:cNvCxnSpPr/>
            <p:nvPr/>
          </p:nvCxnSpPr>
          <p:spPr>
            <a:xfrm flipH="1">
              <a:off x="4069350" y="4848225"/>
              <a:ext cx="483600" cy="3525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2" name="Google Shape;562;p46"/>
            <p:cNvSpPr txBox="1"/>
            <p:nvPr/>
          </p:nvSpPr>
          <p:spPr>
            <a:xfrm>
              <a:off x="8779900" y="2352525"/>
              <a:ext cx="3342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실험3과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커널만 작게 바꿨더니 test_accuracy 떨어짐</a:t>
              </a:r>
              <a:r>
                <a:rPr b="1" lang="en-US" sz="1600">
                  <a:solidFill>
                    <a:srgbClr val="980000"/>
                  </a:solidFill>
                </a:rPr>
                <a:t> test_accuracy 80 →</a:t>
              </a:r>
              <a:r>
                <a:rPr b="1" lang="en-US" sz="1600">
                  <a:solidFill>
                    <a:srgbClr val="980000"/>
                  </a:solidFill>
                </a:rPr>
                <a:t> 75로 소폭 하락.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563" name="Google Shape;5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4.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kernel size 3x3 → 2x2 : 사이즈 축소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73" name="Google Shape;573;p4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0" y="1926475"/>
            <a:ext cx="11020073" cy="38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5.</a:t>
            </a:r>
            <a:r>
              <a:rPr b="1" lang="en-US" sz="2100">
                <a:solidFill>
                  <a:schemeClr val="dk1"/>
                </a:solidFill>
              </a:rPr>
              <a:t> kernel size</a:t>
            </a:r>
            <a:r>
              <a:rPr b="1" lang="en-US" sz="2100">
                <a:solidFill>
                  <a:schemeClr val="dk1"/>
                </a:solidFill>
              </a:rPr>
              <a:t> 3x3 → 5x5 : 사이즈 확대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84" name="Google Shape;584;p4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" name="Google Shape;585;p48"/>
          <p:cNvGrpSpPr/>
          <p:nvPr/>
        </p:nvGrpSpPr>
        <p:grpSpPr>
          <a:xfrm>
            <a:off x="1730250" y="1513675"/>
            <a:ext cx="10350250" cy="4913675"/>
            <a:chOff x="1771650" y="1654275"/>
            <a:chExt cx="10350250" cy="4913675"/>
          </a:xfrm>
        </p:grpSpPr>
        <p:sp>
          <p:nvSpPr>
            <p:cNvPr id="586" name="Google Shape;586;p48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7" name="Google Shape;58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1650" y="1654275"/>
              <a:ext cx="8648701" cy="491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48"/>
            <p:cNvSpPr/>
            <p:nvPr/>
          </p:nvSpPr>
          <p:spPr>
            <a:xfrm>
              <a:off x="6125200" y="2888400"/>
              <a:ext cx="2561700" cy="3078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8"/>
            <p:cNvSpPr txBox="1"/>
            <p:nvPr/>
          </p:nvSpPr>
          <p:spPr>
            <a:xfrm>
              <a:off x="8779900" y="2352525"/>
              <a:ext cx="3342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실험4와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커널만 크게 바꿨더니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test_accuracy 75 → 77.5로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실험4 대비 소폭 상승, 실험3보다 낮음.</a:t>
              </a:r>
              <a:endParaRPr b="1" sz="1600">
                <a:solidFill>
                  <a:srgbClr val="980000"/>
                </a:solidFill>
              </a:endParaRPr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3356675" y="4944425"/>
              <a:ext cx="483600" cy="4953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1" name="Google Shape;591;p48"/>
            <p:cNvCxnSpPr/>
            <p:nvPr/>
          </p:nvCxnSpPr>
          <p:spPr>
            <a:xfrm flipH="1">
              <a:off x="4014125" y="4724000"/>
              <a:ext cx="483600" cy="3525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92" name="Google Shape;5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50" y="1639775"/>
            <a:ext cx="11368448" cy="407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5.</a:t>
            </a:r>
            <a:r>
              <a:rPr b="1" lang="en-US" sz="2100">
                <a:solidFill>
                  <a:schemeClr val="dk1"/>
                </a:solidFill>
              </a:rPr>
              <a:t> kernel size 3x3 → 5x5 : 사이</a:t>
            </a:r>
            <a:r>
              <a:rPr b="1" lang="en-US" sz="2100">
                <a:solidFill>
                  <a:schemeClr val="dk1"/>
                </a:solidFill>
              </a:rPr>
              <a:t>즈 확대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604" name="Google Shape;6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97950" y="2690525"/>
            <a:ext cx="110502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팀 구성 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chemeClr val="dk1"/>
                </a:solidFill>
              </a:rPr>
              <a:t>팀명 : JellyBob (</a:t>
            </a:r>
            <a:r>
              <a:rPr lang="en-US" sz="1700">
                <a:solidFill>
                  <a:schemeClr val="dk1"/>
                </a:solidFill>
              </a:rPr>
              <a:t>Jellyfish는 우리의 밥이다!!)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이슬, 김양희, 이승환, 전민규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역할 분담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데이터 준비~모델 성능 향상 : 개별적으로 모두 실행 후 Best case 조합하여 1개의 모델 완성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깃허브 노트북 자료 : 이승환, 전민규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발표 자료 (PPT) : 김양희, 이슬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97950" y="1244588"/>
            <a:ext cx="110502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개요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딥러닝 모델을 이용하여 해파리 이미지를 받아 class를 분류한다.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🔑 모델 성능을 높이는 방법을 습득하고 다양한 모델을 사용해보는 경험을 쌓는다.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50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1295675" y="1639775"/>
            <a:ext cx="8917175" cy="48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</a:t>
            </a:r>
            <a:r>
              <a:rPr b="1" lang="en-US" sz="2100">
                <a:solidFill>
                  <a:schemeClr val="dk1"/>
                </a:solidFill>
              </a:rPr>
              <a:t>험 6.</a:t>
            </a:r>
            <a:r>
              <a:rPr b="1" lang="en-US" sz="2100">
                <a:solidFill>
                  <a:schemeClr val="dk1"/>
                </a:solidFill>
              </a:rPr>
              <a:t> 배치사이</a:t>
            </a:r>
            <a:r>
              <a:rPr b="1" lang="en-US" sz="2100">
                <a:solidFill>
                  <a:schemeClr val="dk1"/>
                </a:solidFill>
              </a:rPr>
              <a:t>즈 24 → 32로 수정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15" name="Google Shape;615;p5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8959375" y="1993600"/>
            <a:ext cx="334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실험4와</a:t>
            </a:r>
            <a:r>
              <a:rPr b="1" lang="en-US" sz="1600">
                <a:solidFill>
                  <a:srgbClr val="980000"/>
                </a:solidFill>
              </a:rPr>
              <a:t> </a:t>
            </a:r>
            <a:r>
              <a:rPr b="1" lang="en-US" sz="1600">
                <a:solidFill>
                  <a:srgbClr val="980000"/>
                </a:solidFill>
              </a:rPr>
              <a:t>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배치사이즈만 늘렸더니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75 → 77.5로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실험4 대비 소폭 상승.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617" name="Google Shape;617;p50"/>
          <p:cNvSpPr/>
          <p:nvPr/>
        </p:nvSpPr>
        <p:spPr>
          <a:xfrm>
            <a:off x="5973350" y="2350025"/>
            <a:ext cx="25617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0"/>
          <p:cNvSpPr/>
          <p:nvPr/>
        </p:nvSpPr>
        <p:spPr>
          <a:xfrm>
            <a:off x="1582525" y="2581625"/>
            <a:ext cx="2068500" cy="35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50"/>
          <p:cNvCxnSpPr/>
          <p:nvPr/>
        </p:nvCxnSpPr>
        <p:spPr>
          <a:xfrm flipH="1">
            <a:off x="3793275" y="2402200"/>
            <a:ext cx="483600" cy="3525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0" name="Google Shape;62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6. 배치사이즈 24 </a:t>
            </a:r>
            <a:r>
              <a:rPr b="1" lang="en-US" sz="2100">
                <a:solidFill>
                  <a:schemeClr val="dk1"/>
                </a:solidFill>
              </a:rPr>
              <a:t>→ </a:t>
            </a:r>
            <a:r>
              <a:rPr b="1" lang="en-US" sz="2100">
                <a:solidFill>
                  <a:schemeClr val="dk1"/>
                </a:solidFill>
              </a:rPr>
              <a:t>32로 수정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30" name="Google Shape;630;p5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2325"/>
            <a:ext cx="11887201" cy="368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2"/>
          <p:cNvPicPr preferRelativeResize="0"/>
          <p:nvPr/>
        </p:nvPicPr>
        <p:blipFill rotWithShape="1">
          <a:blip r:embed="rId3">
            <a:alphaModFix/>
          </a:blip>
          <a:srcRect b="0" l="0" r="0" t="12587"/>
          <a:stretch/>
        </p:blipFill>
        <p:spPr>
          <a:xfrm>
            <a:off x="897800" y="1910775"/>
            <a:ext cx="8491851" cy="47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6527850" y="2063300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2"/>
          <p:cNvSpPr txBox="1"/>
          <p:nvPr/>
        </p:nvSpPr>
        <p:spPr>
          <a:xfrm>
            <a:off x="386525" y="1102600"/>
            <a:ext cx="1091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7. </a:t>
            </a:r>
            <a:r>
              <a:rPr b="1" lang="en-US" sz="2100">
                <a:solidFill>
                  <a:schemeClr val="dk1"/>
                </a:solidFill>
              </a:rPr>
              <a:t>실험 6에서 모델 구조 변경 : </a:t>
            </a:r>
            <a:endParaRPr b="1" sz="21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  conv filter 16 - 32 - 64 - 64 → 16- 32- 32 - 32 /  dense 255 → 128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43" name="Google Shape;643;p5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8365425" y="2283500"/>
            <a:ext cx="392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실험6과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모델 구조만 변경.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conv layers 필터 수,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dense 노드 수 줄였더니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</a:t>
            </a:r>
            <a:r>
              <a:rPr b="1" lang="en-US" sz="1600">
                <a:solidFill>
                  <a:srgbClr val="980000"/>
                </a:solidFill>
              </a:rPr>
              <a:t>77.5 → 75</a:t>
            </a:r>
            <a:r>
              <a:rPr b="1" lang="en-US" sz="1600">
                <a:solidFill>
                  <a:srgbClr val="980000"/>
                </a:solidFill>
              </a:rPr>
              <a:t>로 소폭 하락.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645" name="Google Shape;645;p52"/>
          <p:cNvSpPr/>
          <p:nvPr/>
        </p:nvSpPr>
        <p:spPr>
          <a:xfrm>
            <a:off x="5324525" y="2606450"/>
            <a:ext cx="25617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3"/>
          <p:cNvSpPr txBox="1"/>
          <p:nvPr/>
        </p:nvSpPr>
        <p:spPr>
          <a:xfrm>
            <a:off x="386525" y="1102600"/>
            <a:ext cx="1091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7. </a:t>
            </a:r>
            <a:r>
              <a:rPr b="1" lang="en-US" sz="2100">
                <a:solidFill>
                  <a:schemeClr val="dk1"/>
                </a:solidFill>
              </a:rPr>
              <a:t>실험 6에서 모델 구조 변경 : </a:t>
            </a:r>
            <a:endParaRPr b="1" sz="21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  conv filter 16 - 32 - 64 - 64 → 16- 32- 32 - 32 /  dense 255 → 128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56" name="Google Shape;656;p5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5" y="2069925"/>
            <a:ext cx="12013824" cy="391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lang="en-US" sz="2100">
                <a:solidFill>
                  <a:schemeClr val="dk1"/>
                </a:solidFill>
              </a:rPr>
              <a:t>실</a:t>
            </a:r>
            <a:r>
              <a:rPr lang="en-US" sz="2100">
                <a:solidFill>
                  <a:schemeClr val="dk1"/>
                </a:solidFill>
              </a:rPr>
              <a:t>험 14. </a:t>
            </a:r>
            <a:r>
              <a:rPr b="1" lang="en-US" sz="2100">
                <a:solidFill>
                  <a:schemeClr val="dk1"/>
                </a:solidFill>
              </a:rPr>
              <a:t>실험 3 모델에서 optimizer 변경 : RMSprop → SGD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67" name="Google Shape;667;p5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54"/>
          <p:cNvGrpSpPr/>
          <p:nvPr/>
        </p:nvGrpSpPr>
        <p:grpSpPr>
          <a:xfrm>
            <a:off x="1742275" y="1440025"/>
            <a:ext cx="10449725" cy="5005999"/>
            <a:chOff x="1742275" y="1440025"/>
            <a:chExt cx="10449725" cy="5005999"/>
          </a:xfrm>
        </p:grpSpPr>
        <p:sp>
          <p:nvSpPr>
            <p:cNvPr id="669" name="Google Shape;669;p54"/>
            <p:cNvSpPr txBox="1"/>
            <p:nvPr/>
          </p:nvSpPr>
          <p:spPr>
            <a:xfrm>
              <a:off x="6432300" y="19872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2275" y="1440025"/>
              <a:ext cx="8847626" cy="5005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54"/>
            <p:cNvSpPr/>
            <p:nvPr/>
          </p:nvSpPr>
          <p:spPr>
            <a:xfrm>
              <a:off x="6222950" y="2674175"/>
              <a:ext cx="2561700" cy="3078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4"/>
            <p:cNvSpPr txBox="1"/>
            <p:nvPr/>
          </p:nvSpPr>
          <p:spPr>
            <a:xfrm>
              <a:off x="8850000" y="2207425"/>
              <a:ext cx="334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실험3(test accuracy 80%)과 비교. SGD로 변경, test_accuracy 52.5%로 대폭 하락.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716225"/>
            <a:ext cx="11751327" cy="38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14. </a:t>
            </a:r>
            <a:r>
              <a:rPr b="1" lang="en-US" sz="2100">
                <a:solidFill>
                  <a:schemeClr val="dk1"/>
                </a:solidFill>
              </a:rPr>
              <a:t>실험 3 모델에서 optimizer 변경 : RMSprop → SGD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685" name="Google Shape;6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6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16. </a:t>
            </a:r>
            <a:r>
              <a:rPr b="1" lang="en-US" sz="2100">
                <a:solidFill>
                  <a:schemeClr val="dk1"/>
                </a:solidFill>
              </a:rPr>
              <a:t>실험 14와 비교 : optimizer SGD → Adam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95" name="Google Shape;695;p5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786" y="1585125"/>
            <a:ext cx="8748426" cy="49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6"/>
          <p:cNvSpPr/>
          <p:nvPr/>
        </p:nvSpPr>
        <p:spPr>
          <a:xfrm>
            <a:off x="6139025" y="2792975"/>
            <a:ext cx="2561700" cy="392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6"/>
          <p:cNvSpPr txBox="1"/>
          <p:nvPr/>
        </p:nvSpPr>
        <p:spPr>
          <a:xfrm>
            <a:off x="8779900" y="2200675"/>
            <a:ext cx="334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실험14와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optimizer adam으로 변경, test_accuracy 77.5%로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실험3과 유사하지만 80%에는 못 미침.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699" name="Google Shape;6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6" y="1956150"/>
            <a:ext cx="11705201" cy="3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7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16. </a:t>
            </a:r>
            <a:r>
              <a:rPr b="1" lang="en-US" sz="2100">
                <a:solidFill>
                  <a:schemeClr val="dk1"/>
                </a:solidFill>
              </a:rPr>
              <a:t>실험 14와 비교 : optimizer SGD → Adam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17. </a:t>
            </a:r>
            <a:r>
              <a:rPr b="1" lang="en-US" sz="2100">
                <a:solidFill>
                  <a:schemeClr val="dk1"/>
                </a:solidFill>
              </a:rPr>
              <a:t>실험 15와 비교 : 학습률 범위 조정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1" name="Google Shape;721;p5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" y="1716225"/>
            <a:ext cx="11204700" cy="47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8"/>
          <p:cNvSpPr/>
          <p:nvPr/>
        </p:nvSpPr>
        <p:spPr>
          <a:xfrm>
            <a:off x="6139025" y="2792975"/>
            <a:ext cx="2561700" cy="237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8"/>
          <p:cNvSpPr txBox="1"/>
          <p:nvPr/>
        </p:nvSpPr>
        <p:spPr>
          <a:xfrm>
            <a:off x="7267750" y="596375"/>
            <a:ext cx="3672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"learning_rate" : {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"min" : 0.00001,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"max" : 0.001 }</a:t>
            </a:r>
            <a:endParaRPr b="1" sz="1900"/>
          </a:p>
        </p:txBody>
      </p:sp>
      <p:sp>
        <p:nvSpPr>
          <p:cNvPr id="725" name="Google Shape;725;p58"/>
          <p:cNvSpPr txBox="1"/>
          <p:nvPr/>
        </p:nvSpPr>
        <p:spPr>
          <a:xfrm>
            <a:off x="8700725" y="2007425"/>
            <a:ext cx="334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실험15</a:t>
            </a:r>
            <a:r>
              <a:rPr b="1" lang="en-US" sz="1600">
                <a:solidFill>
                  <a:srgbClr val="980000"/>
                </a:solidFill>
              </a:rPr>
              <a:t>와 비교했을때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학습률만 조정, test acc상승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726" name="Google Shape;72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5" y="1707350"/>
            <a:ext cx="11097427" cy="46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17. </a:t>
            </a:r>
            <a:r>
              <a:rPr b="1" lang="en-US" sz="2100">
                <a:solidFill>
                  <a:schemeClr val="dk1"/>
                </a:solidFill>
              </a:rPr>
              <a:t>실험 15와 비교 : 학습률 범위 조정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38" name="Google Shape;738;p59"/>
          <p:cNvSpPr txBox="1"/>
          <p:nvPr/>
        </p:nvSpPr>
        <p:spPr>
          <a:xfrm>
            <a:off x="7267750" y="596375"/>
            <a:ext cx="3672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"learning_rate" : {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"min" : 0.00001,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"max" : 0.001 }</a:t>
            </a:r>
            <a:endParaRPr b="1" sz="1900"/>
          </a:p>
        </p:txBody>
      </p:sp>
      <p:pic>
        <p:nvPicPr>
          <p:cNvPr id="739" name="Google Shape;73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86525" y="1102600"/>
            <a:ext cx="9138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팀 목표</a:t>
            </a:r>
            <a:endParaRPr sz="2300"/>
          </a:p>
        </p:txBody>
      </p:sp>
      <p:sp>
        <p:nvSpPr>
          <p:cNvPr id="96" name="Google Shape;96;p15"/>
          <p:cNvSpPr/>
          <p:nvPr/>
        </p:nvSpPr>
        <p:spPr>
          <a:xfrm>
            <a:off x="476125" y="16099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데이터 준비, 모델 구현, 모델 성능 향상의 전반적인 과정 다뤄보기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5531425" y="1604075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팀원 개별 역량 성장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(2개월 간의 학습 내용 종합, 복습)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76125" y="21883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모델 성능 향상 및 결과 도출을 위해 다양한 시도해보기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5531425" y="21883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협업 및 커뮤니케이션 능력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531425" y="2762096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새로운 협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업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툴(W&amp;B)을 빠르게 익히고 활용하는 능력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86525" y="3512975"/>
            <a:ext cx="91380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일정 관리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2024.01.10 (수)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10:30~11am : 프로젝트 일정, 주요 Task, 역할 논의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11am~3pm : 데이터 파악 및 EDA (노드 2-1, 2-2)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3~6pm : 각자 모델 구현 및 학습해보기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2024.01.11 (목)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오전 : 개별 모델을 1개의 모델로 조합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오후 : 모델 성능 개선, 발표 자료 준비 및 제출</a:t>
            </a:r>
            <a:endParaRPr sz="25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18. Epoch 100 확대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48" name="Google Shape;748;p6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 txBox="1"/>
          <p:nvPr/>
        </p:nvSpPr>
        <p:spPr>
          <a:xfrm>
            <a:off x="7267750" y="596375"/>
            <a:ext cx="36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epochs 50 </a:t>
            </a:r>
            <a:r>
              <a:rPr b="1" lang="en-US" sz="2100">
                <a:solidFill>
                  <a:schemeClr val="dk1"/>
                </a:solidFill>
              </a:rPr>
              <a:t>→ 100</a:t>
            </a:r>
            <a:endParaRPr b="1" sz="1900"/>
          </a:p>
        </p:txBody>
      </p:sp>
      <p:grpSp>
        <p:nvGrpSpPr>
          <p:cNvPr id="750" name="Google Shape;750;p60"/>
          <p:cNvGrpSpPr/>
          <p:nvPr/>
        </p:nvGrpSpPr>
        <p:grpSpPr>
          <a:xfrm>
            <a:off x="1266000" y="1495000"/>
            <a:ext cx="10926000" cy="5077000"/>
            <a:chOff x="1195900" y="1585125"/>
            <a:chExt cx="10926000" cy="5077000"/>
          </a:xfrm>
        </p:grpSpPr>
        <p:pic>
          <p:nvPicPr>
            <p:cNvPr id="751" name="Google Shape;751;p60"/>
            <p:cNvPicPr preferRelativeResize="0"/>
            <p:nvPr/>
          </p:nvPicPr>
          <p:blipFill rotWithShape="1">
            <a:blip r:embed="rId4">
              <a:alphaModFix/>
            </a:blip>
            <a:srcRect b="8" l="0" r="0" t="14073"/>
            <a:stretch/>
          </p:blipFill>
          <p:spPr>
            <a:xfrm>
              <a:off x="1195900" y="1743478"/>
              <a:ext cx="8916599" cy="4918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60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0"/>
            <p:cNvSpPr/>
            <p:nvPr/>
          </p:nvSpPr>
          <p:spPr>
            <a:xfrm>
              <a:off x="5849175" y="2371100"/>
              <a:ext cx="2530200" cy="3924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0"/>
            <p:cNvSpPr txBox="1"/>
            <p:nvPr/>
          </p:nvSpPr>
          <p:spPr>
            <a:xfrm>
              <a:off x="8631700" y="1585125"/>
              <a:ext cx="33420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실험3과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에폭 범위만 100까지로 늘림.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test accuracy는 67.5%로 아쉽지만 그래프 모양이 이상적으로 수렴하는 형태(이상적인 학습의 형태)가 보</a:t>
              </a:r>
              <a:r>
                <a:rPr b="1" lang="en-US" sz="1600">
                  <a:solidFill>
                    <a:srgbClr val="980000"/>
                  </a:solidFill>
                </a:rPr>
                <a:t>임.</a:t>
              </a:r>
              <a:r>
                <a:rPr b="1" lang="en-US" sz="1600">
                  <a:solidFill>
                    <a:srgbClr val="980000"/>
                  </a:solidFill>
                </a:rPr>
                <a:t> 얕은 층에 비해 에폭의 수가 커서 과적합이 발견됨.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755" name="Google Shape;7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7267750" y="596375"/>
            <a:ext cx="36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epochs 50 </a:t>
            </a:r>
            <a:r>
              <a:rPr b="1" lang="en-US" sz="2100">
                <a:solidFill>
                  <a:schemeClr val="dk1"/>
                </a:solidFill>
              </a:rPr>
              <a:t>→ 100</a:t>
            </a:r>
            <a:endParaRPr b="1" sz="1900"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2325"/>
            <a:ext cx="11887201" cy="343034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18. Epoch 100 확대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768" name="Google Shape;7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2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</a:t>
            </a:r>
            <a:r>
              <a:rPr lang="en-US" sz="2100">
                <a:solidFill>
                  <a:schemeClr val="dk1"/>
                </a:solidFill>
              </a:rPr>
              <a:t>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77" name="Google Shape;777;p6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2"/>
          <p:cNvSpPr txBox="1"/>
          <p:nvPr/>
        </p:nvSpPr>
        <p:spPr>
          <a:xfrm>
            <a:off x="743325" y="1761075"/>
            <a:ext cx="90279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Lesson learned 1. 배치 사이즈와 학습률의 상관관계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배치사이즈에 따라 한번에 학습하는 양을 나눴기 때문에 배치 사이즈가 커지면 학습률을 더 적게 설정해야 할 것 같아서 증명을 해보기로 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[Case1] </a:t>
            </a:r>
            <a:r>
              <a:rPr lang="en-US"/>
              <a:t>배치사이즈=30으</a:t>
            </a:r>
            <a:r>
              <a:rPr lang="en-US"/>
              <a:t>로 설정 시, </a:t>
            </a:r>
            <a:r>
              <a:rPr lang="en-US"/>
              <a:t>학습률=0.00004</a:t>
            </a:r>
            <a:r>
              <a:rPr lang="en-US"/>
              <a:t>일 때</a:t>
            </a:r>
            <a:r>
              <a:rPr lang="en-US"/>
              <a:t> test_accuracy=72.5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[Case2] 배치사이즈=16으</a:t>
            </a:r>
            <a:r>
              <a:rPr lang="en-US"/>
              <a:t>로 설정 시,</a:t>
            </a:r>
            <a:r>
              <a:rPr lang="en-US"/>
              <a:t> 학습률</a:t>
            </a:r>
            <a:r>
              <a:rPr lang="en-US">
                <a:solidFill>
                  <a:schemeClr val="dk1"/>
                </a:solidFill>
              </a:rPr>
              <a:t>=</a:t>
            </a:r>
            <a:r>
              <a:rPr lang="en-US"/>
              <a:t>0.0008</a:t>
            </a:r>
            <a:r>
              <a:rPr lang="en-US"/>
              <a:t>일 때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test_accuracy=</a:t>
            </a:r>
            <a:r>
              <a:rPr lang="en-US"/>
              <a:t>70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[Case3] 배치사이즈=24</a:t>
            </a:r>
            <a:r>
              <a:rPr lang="en-US"/>
              <a:t>로 설정 시, </a:t>
            </a:r>
            <a:r>
              <a:rPr lang="en-US"/>
              <a:t>학습률=0.0001</a:t>
            </a:r>
            <a:r>
              <a:rPr lang="en-US"/>
              <a:t>일 때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test_accuracy=</a:t>
            </a:r>
            <a:r>
              <a:rPr lang="en-US"/>
              <a:t>67.5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[Case4] 배치사이즈=30으로 설정 시, 학습률=0.0001일 때 test_accuracy=77.5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배치사이즈를 통해서 미니배치 형식으로 트레이닝 시 학습률과 배치사이즈는 반비례하게 설정해야 모델성능이 좋다!!!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[Case1, 4 비</a:t>
            </a:r>
            <a:r>
              <a:rPr lang="en-US"/>
              <a:t>교] 학습률이 작다고 무조건 좋은 accuracy가 나오진 않는다.</a:t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3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89" name="Google Shape;789;p6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680700" y="1802850"/>
            <a:ext cx="96219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Lesson learned 2.</a:t>
            </a:r>
            <a:endParaRPr b="1" sz="23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epoch을 100으로 늘린 경우,  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/>
              <a:t>train / validation accuracy, loss 그래프가 이상적으로 수렴하는 그래프가 나옴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epoch 값에 비해 모델 layer가 너무 얕아서 과대적합을 의심</a:t>
            </a:r>
            <a:r>
              <a:rPr lang="en-US" sz="1900"/>
              <a:t> : </a:t>
            </a:r>
            <a:r>
              <a:rPr lang="en-US" sz="1900" u="sng"/>
              <a:t>test accuracy 67.5%</a:t>
            </a:r>
            <a:endParaRPr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epoch 수를 대폭 늘린 부분은 이상적인 그래프를 얻게 된 좋은 시도였으나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과적합 위험이 있어서 </a:t>
            </a:r>
            <a:r>
              <a:rPr b="1" lang="en-US" sz="1900"/>
              <a:t>규제기법을 늘리거나 skip connection 등 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과적합방지를 위한 추가 기법이 필요</a:t>
            </a:r>
            <a:endParaRPr b="1" sz="1900"/>
          </a:p>
        </p:txBody>
      </p:sp>
      <p:pic>
        <p:nvPicPr>
          <p:cNvPr id="791" name="Google Shape;791;p63"/>
          <p:cNvPicPr preferRelativeResize="0"/>
          <p:nvPr/>
        </p:nvPicPr>
        <p:blipFill rotWithShape="1">
          <a:blip r:embed="rId4">
            <a:alphaModFix/>
          </a:blip>
          <a:srcRect b="0" l="33554" r="0" t="0"/>
          <a:stretch/>
        </p:blipFill>
        <p:spPr>
          <a:xfrm>
            <a:off x="7220138" y="4649200"/>
            <a:ext cx="4611169" cy="2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02" name="Google Shape;802;p6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4"/>
          <p:cNvSpPr txBox="1"/>
          <p:nvPr/>
        </p:nvSpPr>
        <p:spPr>
          <a:xfrm>
            <a:off x="786725" y="1600725"/>
            <a:ext cx="92490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Lesson learned 3. </a:t>
            </a:r>
            <a:r>
              <a:rPr b="1" lang="en-US" sz="2300">
                <a:solidFill>
                  <a:schemeClr val="dk1"/>
                </a:solidFill>
              </a:rPr>
              <a:t>최대 성능 : test accuracy 80%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804" name="Google Shape;8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25" y="2248100"/>
            <a:ext cx="11495278" cy="33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4"/>
          <p:cNvSpPr txBox="1"/>
          <p:nvPr/>
        </p:nvSpPr>
        <p:spPr>
          <a:xfrm>
            <a:off x="690775" y="5743200"/>
            <a:ext cx="108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>
                <a:solidFill>
                  <a:schemeClr val="dk1"/>
                </a:solidFill>
              </a:rPr>
              <a:t>배치사이즈 : 24, optimizer : RMSprop, kernel size : 3x3, Dense node 255</a:t>
            </a:r>
            <a:endParaRPr/>
          </a:p>
        </p:txBody>
      </p:sp>
      <p:pic>
        <p:nvPicPr>
          <p:cNvPr id="806" name="Google Shape;80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5.  제품</a:t>
            </a:r>
            <a:r>
              <a:rPr lang="en-US" sz="2100">
                <a:solidFill>
                  <a:schemeClr val="dk1"/>
                </a:solidFill>
              </a:rPr>
              <a:t>화 시 응용분야 및 모델 분석</a:t>
            </a:r>
            <a:r>
              <a:rPr lang="en-US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16" name="Google Shape;816;p6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5"/>
          <p:cNvSpPr txBox="1"/>
          <p:nvPr/>
        </p:nvSpPr>
        <p:spPr>
          <a:xfrm>
            <a:off x="594300" y="1639775"/>
            <a:ext cx="11116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모델 특징 : </a:t>
            </a:r>
            <a:r>
              <a:rPr lang="en-US" sz="2000">
                <a:solidFill>
                  <a:schemeClr val="dk1"/>
                </a:solidFill>
              </a:rPr>
              <a:t>데이터셋이 적은 </a:t>
            </a:r>
            <a:r>
              <a:rPr lang="en-US" sz="2000">
                <a:solidFill>
                  <a:schemeClr val="dk1"/>
                </a:solidFill>
              </a:rPr>
              <a:t>분류 모델 </a:t>
            </a:r>
            <a:r>
              <a:rPr lang="en-US" sz="2000">
                <a:solidFill>
                  <a:schemeClr val="dk1"/>
                </a:solidFill>
              </a:rPr>
              <a:t>(데이터를 구하기 어렵고, 모델의 층이 얕은 특징을 가진다.)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응용 분야 :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해파리 사전 수매 작업으로 어업 피해 방지 및 어획량 확보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피해 실사례 뉴스 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https://v.daum.net/v/2022081421435142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3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해파리 중 유해종을 분류하여 해파리 피해로 인한 물고기 폐사를 사전에 방지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개선사항 : 바닷속에서 Object Detection이 가능한 로봇 제작 기술 접목, 유해종 라벨링 추가 등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18" name="Google Shape;818;p65"/>
          <p:cNvSpPr txBox="1"/>
          <p:nvPr/>
        </p:nvSpPr>
        <p:spPr>
          <a:xfrm>
            <a:off x="783425" y="5710725"/>
            <a:ext cx="87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algun Gothic"/>
              <a:buChar char="●"/>
            </a:pP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수매 작업이란?</a:t>
            </a:r>
            <a:b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해양수산부 해파리 피해 방지 매뉴얼에 따라 수매선박에서 해파리를 분쇄해 바다에 흘려보내는 것</a:t>
            </a:r>
            <a:endParaRPr/>
          </a:p>
        </p:txBody>
      </p:sp>
      <p:pic>
        <p:nvPicPr>
          <p:cNvPr id="819" name="Google Shape;81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4700" y="4870050"/>
            <a:ext cx="3156174" cy="17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30" name="Google Shape;830;p6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1249800" y="1180900"/>
            <a:ext cx="9692400" cy="5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/>
              <a:t>이슬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keep: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팀원간의 소통이 잘 되어 프로젝트를 진행하는데 큰 어려움이 없었습니다. 최강의 팀플레이를 했다고 자신..!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기존에 함수화해둔 시각화나 데이터셋을 만드는 코드를 다시 사용했고, wandb로 모델학습을 시키는 부분도 함수화해서 사용하는 시도를 해보았습니다.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짧은 시간내에 wandb라는 새로운 툴을 이용해서 프로젝트의 결과를 시각화 하는게 쉽지 않았습니다. 다행히 wandb 툴 사용을 포기하기 직전 사용방식에 대한 이해가 조금씩 되어서 다행이었지만, 여전히 wandb의 시각데이터를 읽고 해석하는게 쉽지 않습니다.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백지상태의 노트북에 코드를 채워가는게 정말 어렵다는걸 다시 깨달았습니다. 데이터 폴더에서부터 데이터를 꺼내오고 시각화 하는 과정이 노드의 베이스코드를 따라가면서 작업하던 때와 다르게 낯설고 어려웠습니다.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여전히 데이터셋을 tf.instance로 만들었을때 데이터증강이나 kfold 등 익숙한 데이터셋을 사용할때와는 다르게 에러해결이 어려웠습니다.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try: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주말에는 꼭 캐글 노트북의 데이터를 가져와서 이번 프로젝트에서 진행했던 방식처럼 코드를 만들어보고 노트북을 정답지 삼아 공부를 해볼수 있을것 같습니다. 단순히 캐글 노트북 필사를 해야겠다고 생각만 했는데, 구체적으로 시도해봐야겠습니다.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tf instance를 활용한 노트북 자료를 찾고 공부해보려고합니다.</a:t>
            </a:r>
            <a:endParaRPr/>
          </a:p>
        </p:txBody>
      </p:sp>
      <p:pic>
        <p:nvPicPr>
          <p:cNvPr id="832" name="Google Shape;8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7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42" name="Google Shape;842;p6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7"/>
          <p:cNvSpPr txBox="1"/>
          <p:nvPr/>
        </p:nvSpPr>
        <p:spPr>
          <a:xfrm>
            <a:off x="1249800" y="1333300"/>
            <a:ext cx="9692400" cy="5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김양희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지금까지의 학습 내용을 폭 넓게 적용해보았습니다.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(데이터 특징에 따른 전처리 방향성, 함수화하면 편리한 코드, 모델 구현 및 향상 방법 등)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오류를 맞닥뜨리는 부담감이 예전에 비해 완화되어 해결한 경우가 소폭 늘어났습니다.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팀원 간 소통이 원활하여 자유로운 아이디어 공유 및 시도가 가능했고, 역할 분담과 주요 과업 진행이 빠르게 이루어졌습니다.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W&amp;B 코드, 모델 구현, GPU 활용하는 코드를 함께 적용하는 과정에서 몇 가지 오류가 반복되는 무한 오류에 빠졌습니다.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짧은 시간 안에 W&amp;B라는 새로운 툴을 빠르게 익히고 활용하는 것이 쉽지는 않았습니다.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모델 성능 향상 자체가 쉽지 않았고, 다양한 하이퍼파라미터와 모델 구조를 적용해보지는 못했습니다.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해결하지 못한 오류 해결해보기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데이터셋 보강하는 방법 찾아보고 적용해보기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모델 성능 향상시켜보기 (+Case 별로 적절한 하이퍼파라미터, 모델 구조 등을 확립하기)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Callbacks&amp;WandB 익히며 활용해보기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위의 내용들과 전체 과정을 자다가 물어봐도 대답할 수 있도록 반복 연습 &amp; 숙달시키기!!</a:t>
            </a:r>
            <a:endParaRPr b="1" sz="1700"/>
          </a:p>
        </p:txBody>
      </p:sp>
      <p:pic>
        <p:nvPicPr>
          <p:cNvPr id="844" name="Google Shape;8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54" name="Google Shape;854;p6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 txBox="1"/>
          <p:nvPr/>
        </p:nvSpPr>
        <p:spPr>
          <a:xfrm>
            <a:off x="1249800" y="1333300"/>
            <a:ext cx="9692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이승환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파라미터, 모델구조 등을 여러방면으로 학습을 시켰다.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노드에서 배운 내용들을 적용할 수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팀원분들 간 소통에 큰 어려움없이 문제를 해결하고 학습 진행이 잘 되었다.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코드를 구현하면서 그래프 시각화 하는 부분이 많이 부족했다.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전처리 하는 과정에서 어려움이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WandB를 사용하는 과정에 이해에 어려움이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파라미터를 정리하고 실행하는 부분이 부족했다.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try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그래프 시각화 부분을 다양한 플랫폼을 활용하여 배워야겠다.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코드 전처리하는 과정을 노드를 다시 학습하며 배워야겠다.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WandB 사용하는 부분도 추가적인 학습을 해야겠다.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파라미터를 적용하기 전 변경할 자료들을 정리 후 차근차근 적용하면서 결과 값을 얻어야겠다.</a:t>
            </a:r>
            <a:endParaRPr/>
          </a:p>
        </p:txBody>
      </p:sp>
      <p:pic>
        <p:nvPicPr>
          <p:cNvPr id="856" name="Google Shape;85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66" name="Google Shape;866;p6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9"/>
          <p:cNvSpPr txBox="1"/>
          <p:nvPr/>
        </p:nvSpPr>
        <p:spPr>
          <a:xfrm>
            <a:off x="1249800" y="1333300"/>
            <a:ext cx="9692400" cy="5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전민규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keep</a:t>
            </a:r>
            <a:endParaRPr sz="13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이번 DLthon을 진행하면서 팀원들과 의사소통하며 같이 발전하고 새로운시도들을 통해 배워갔던거같습니다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혼자라면 시간내에 시도하지 못했을거같은 실험들을 팀원들과 역할분담을 진행하며 같이 소통하여 많고 다양한 시도들을 진행할수있었습니다.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각자 데이터에 대한 이해가 다른만큼 여러가지방면에서 데이터셋을 분석하고 처리할수있었습니다.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오류가 많이 발생했지만 다양한시각과 팀원들과의 소통으로 잘 해결했던거같습니다.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w&amp;b툴을 처음 써봤고 이해가 안갔지만 팀원들과 상의후 방법들을 찾아보았더니 w&amp;b툴에대한 이해와 활용도가 높아진거같습니다.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>
                <a:solidFill>
                  <a:schemeClr val="dk1"/>
                </a:solidFill>
              </a:rPr>
              <a:t>팀프로젝트는 처음이라 어떻게 시도해야할지 막막했지만 팀원들과 원활한 의사소통으로 빠르게 작업을 시작할수있었던거같다. </a:t>
            </a:r>
            <a:endParaRPr sz="13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>
                <a:solidFill>
                  <a:schemeClr val="dk1"/>
                </a:solidFill>
              </a:rPr>
              <a:t>오류나 다양한 문제를 직면했을때 팀원들과의 시도를 통해 다양한 해결방법과 시각으로 다가갈수있어서 너무좋았고 실력향상에 도움이 많이된것같다.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problem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w&amp;b툴을 처음쓰다보니 사용법과 다양한 옵션들 그리고 활용하는 방안을 생각하고 실행하는것에 시간을 많이쓰고 오류가 많았던거같습니다.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처음에 다양한 모델의 구조를 각각 시도해보는과정에서resnet18을 사용해보았는대 데이터셋이 적어서그런지 성능이 생각보다 너무 좋지않게 나왔습니다. 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데이터셋이 현저히 적어 어떻게해야 모델의 성능을 높여야할지 고민하는과정과 다양한 시도들에대해 shape문제, w&amp;b와 활용하는 방법등 다양한 문제가 생겼습니다.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모델의 성능을 높이기위해 다양한 방법을 시도했지만 기대했던것보다 모델의 성능이 엄청 높거나 좋게 나오지는 않은것같다.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68" name="Google Shape;8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25" y="4138050"/>
            <a:ext cx="3223601" cy="249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625" y="1594475"/>
            <a:ext cx="3791242" cy="221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844" y="1594463"/>
            <a:ext cx="4507282" cy="22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76125" y="1077700"/>
            <a:ext cx="9138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Task 관리 툴 </a:t>
            </a:r>
            <a:endParaRPr sz="2300"/>
          </a:p>
        </p:txBody>
      </p:sp>
      <p:sp>
        <p:nvSpPr>
          <p:cNvPr id="115" name="Google Shape;115;p16"/>
          <p:cNvSpPr txBox="1"/>
          <p:nvPr/>
        </p:nvSpPr>
        <p:spPr>
          <a:xfrm>
            <a:off x="397950" y="1961275"/>
            <a:ext cx="23901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Notion</a:t>
            </a: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전체 Tasks 관리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정</a:t>
            </a:r>
            <a:r>
              <a:rPr lang="en-US" sz="1700">
                <a:solidFill>
                  <a:schemeClr val="dk1"/>
                </a:solidFill>
              </a:rPr>
              <a:t>보 및 아이디어 공유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6361" y="4138050"/>
            <a:ext cx="5118162" cy="2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97950" y="4433425"/>
            <a:ext cx="2390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Google Drive, </a:t>
            </a:r>
            <a:br>
              <a:rPr b="1" lang="en-US" sz="1900">
                <a:solidFill>
                  <a:schemeClr val="dk1"/>
                </a:solidFill>
              </a:rPr>
            </a:br>
            <a:r>
              <a:rPr b="1" lang="en-US" sz="1900">
                <a:solidFill>
                  <a:schemeClr val="dk1"/>
                </a:solidFill>
              </a:rPr>
              <a:t>Deep Note</a:t>
            </a:r>
            <a:endParaRPr b="1" sz="19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코드 공유 및 업데이트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78" name="Google Shape;878;p7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0"/>
          <p:cNvSpPr txBox="1"/>
          <p:nvPr/>
        </p:nvSpPr>
        <p:spPr>
          <a:xfrm>
            <a:off x="1249800" y="1333300"/>
            <a:ext cx="96924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전민규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try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데이터셋이 적기때문에 모델의 구조를 얕게쌓았고 그로인해 과적합이 많이 발생했던것같아, 더많은 데이터셋을 가져오거나 과적합을 방지할수있는 다양한 방법들을 추가로 시도해보아야겠다.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cnn구조뿐만아니라 다양한 네트워크의 장점들을 활용하여 다른모델의 구조로 변경하여 시도해봐야겠다.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에폭을 100으로 대폭향상시켰더니 그래프자체는 이상적인 모양으로 수렴하는것을 알수있었다. 에폭을 늘리는대신에 과적합이 발생하여 testacc는 떨어졌지만 그래프가 이상적으로나와 다양한 과적합 규제방법을통해 에폭을 늘렸을때의 testacc를 높이는 방법을 시도해보아야겠다. 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w&amp;b툴을 사용하는방법이 아직 완전히 익숙하지는 않은거같지만 활용시 좋은 성능을 비교할수있는 툴이기때문에 자세히 더 알아보아야겠다.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/>
              <a:t> </a:t>
            </a:r>
            <a:endParaRPr sz="1300"/>
          </a:p>
        </p:txBody>
      </p:sp>
      <p:pic>
        <p:nvPicPr>
          <p:cNvPr id="880" name="Google Shape;88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05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886" name="Google Shape;88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93" y="-1212582"/>
            <a:ext cx="1266786" cy="899677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1"/>
          <p:cNvSpPr txBox="1"/>
          <p:nvPr>
            <p:ph type="title"/>
          </p:nvPr>
        </p:nvSpPr>
        <p:spPr>
          <a:xfrm>
            <a:off x="291517" y="3002172"/>
            <a:ext cx="11070501" cy="2741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9FFFC"/>
              </a:buClr>
              <a:buSzPts val="7200"/>
              <a:buFont typeface="Arial"/>
              <a:buNone/>
            </a:pPr>
            <a:r>
              <a:rPr lang="en-US" sz="7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감사합</a:t>
            </a:r>
            <a:r>
              <a:rPr lang="en-US" sz="7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니다!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88" name="Google Shape;888;p71"/>
          <p:cNvSpPr txBox="1"/>
          <p:nvPr/>
        </p:nvSpPr>
        <p:spPr>
          <a:xfrm>
            <a:off x="8526977" y="6073310"/>
            <a:ext cx="33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2024 - Aiffel DLthon Core - JellyBob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71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DE5A5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90" name="Google Shape;890;p71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91" name="Google Shape;89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386525" y="1102600"/>
            <a:ext cx="9138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  <a:p>
            <a:pPr indent="-3619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디렉토리 구조</a:t>
            </a:r>
            <a:endParaRPr sz="2100"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425" y="1739325"/>
            <a:ext cx="8616326" cy="432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</a:t>
            </a:r>
            <a:r>
              <a:rPr lang="en-US" sz="2100"/>
              <a:t>데이터 살펴보기</a:t>
            </a:r>
            <a:endParaRPr sz="2100"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98650" y="2124575"/>
            <a:ext cx="62421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각 이미지 수 :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900개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각 150개 * 6종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레이블 균형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데이터셋 Tran_valid_test 폴더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train_data : 900장 (각 해파리 폴더별 150장)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val_data : 39장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test_data : 40장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7190475" y="2502000"/>
            <a:ext cx="43101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결론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“데이터셋 자체가 부족함!”</a:t>
            </a:r>
            <a:endParaRPr b="1" sz="25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시도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데이터 추가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데이터 증강 시도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train, validation dataset 재분배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Moon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25" y="957825"/>
            <a:ext cx="6006900" cy="56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1081825" y="5605975"/>
            <a:ext cx="31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4개의 꽃잎같은 문양이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둥근 부분에 있는 것이 특징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E7E6E6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